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59" r:id="rId4"/>
    <p:sldId id="306" r:id="rId5"/>
    <p:sldId id="294" r:id="rId6"/>
    <p:sldId id="295" r:id="rId7"/>
    <p:sldId id="296" r:id="rId8"/>
    <p:sldId id="307" r:id="rId9"/>
    <p:sldId id="299" r:id="rId10"/>
    <p:sldId id="300" r:id="rId11"/>
    <p:sldId id="301" r:id="rId12"/>
    <p:sldId id="30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828CC-C858-4A39-ACF8-4ED05A93B619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E6E3-3433-4665-BD7F-FDD94AF63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7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r>
              <a:rPr lang="en-US" baseline="0" dirty="0" smtClean="0"/>
              <a:t> students in breakout rooms with a buddy to complete. It can be short phrases (i.e. stole by her dad, lived with her uncle, servant in the castle)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9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r>
              <a:rPr lang="en-US" baseline="0" dirty="0" smtClean="0"/>
              <a:t> students into BO rooms and ask students to read text </a:t>
            </a:r>
            <a:r>
              <a:rPr lang="en-US" baseline="0" smtClean="0"/>
              <a:t>and discuss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7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4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with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Discussion board?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5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to read definitions on mic and discuss meanings 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2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r>
              <a:rPr lang="en-US" baseline="0" dirty="0" smtClean="0"/>
              <a:t> students in BO rooms to complete with a buddy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student responses</a:t>
            </a:r>
            <a:r>
              <a:rPr lang="en-US" baseline="0" dirty="0" smtClean="0"/>
              <a:t> in chat and on microphone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8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student responses</a:t>
            </a:r>
            <a:r>
              <a:rPr lang="en-US" baseline="0" dirty="0" smtClean="0"/>
              <a:t> in chat and on microphone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student responses</a:t>
            </a:r>
            <a:r>
              <a:rPr lang="en-US" baseline="0" dirty="0" smtClean="0"/>
              <a:t> in chat and on microphone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student responses</a:t>
            </a:r>
            <a:r>
              <a:rPr lang="en-US" baseline="0" dirty="0" smtClean="0"/>
              <a:t> in chat and on microphone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r>
              <a:rPr lang="en-US" baseline="0" dirty="0" smtClean="0"/>
              <a:t> students into BO rooms and ask students to read text and discuss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r>
              <a:rPr lang="en-US" baseline="0" dirty="0" smtClean="0"/>
              <a:t> students into BO rooms and ask students to read text </a:t>
            </a:r>
            <a:r>
              <a:rPr lang="en-US" baseline="0" smtClean="0"/>
              <a:t>and discuss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E6E3-3433-4665-BD7F-FDD94AF63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6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4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123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1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9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6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3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4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539090" y="1477108"/>
            <a:ext cx="3207434" cy="41526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25415" y="3484042"/>
            <a:ext cx="6907237" cy="14818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8913" y="2264898"/>
            <a:ext cx="7034362" cy="3147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rPr>
              <a:t>  Fourth Grade ELA</a:t>
            </a:r>
            <a:endParaRPr lang="en-US" sz="48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07560" y="3484042"/>
            <a:ext cx="7034362" cy="70635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66"/>
                </a:solidFill>
                <a:latin typeface="One Stroke Script LET" pitchFamily="2" charset="0"/>
              </a:rPr>
              <a:t>Week Eight, Day </a:t>
            </a:r>
            <a:r>
              <a:rPr lang="en-US" sz="3200" dirty="0" smtClean="0">
                <a:solidFill>
                  <a:srgbClr val="FF0066"/>
                </a:solidFill>
                <a:latin typeface="One Stroke Script LET" pitchFamily="2" charset="0"/>
              </a:rPr>
              <a:t>Three</a:t>
            </a:r>
            <a:endParaRPr lang="en-US" sz="3200" dirty="0" smtClean="0">
              <a:solidFill>
                <a:srgbClr val="FF0066"/>
              </a:solidFill>
              <a:latin typeface="One Stroke Script LET" pitchFamily="2" charset="0"/>
            </a:endParaRP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Novel Unit: The Tale of </a:t>
            </a:r>
            <a:r>
              <a:rPr lang="en-US" sz="2800" dirty="0" err="1" smtClean="0">
                <a:solidFill>
                  <a:srgbClr val="00B0F0"/>
                </a:solidFill>
                <a:latin typeface="Segoe Print" panose="02000600000000000000" pitchFamily="2" charset="0"/>
              </a:rPr>
              <a:t>Despereaux</a:t>
            </a:r>
            <a:endParaRPr lang="en-US" sz="2800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184" y="1691933"/>
            <a:ext cx="2779908" cy="3822374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82194" y="5774065"/>
            <a:ext cx="3671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b="1" i="1" kern="0" dirty="0"/>
              <a:t>This session will be recorded for learning purposes.  Learning purposes include: a lesson review for students who are absent, students who want to review for a test, etc. and will be distributed for learning purposes</a:t>
            </a:r>
            <a:r>
              <a:rPr lang="en-US" altLang="en-US" sz="1200" i="1" kern="0" dirty="0"/>
              <a:t>. </a:t>
            </a:r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730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704" y="511850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Teacher Read Aloud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534150" y="5431809"/>
            <a:ext cx="5153025" cy="126924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Do you think </a:t>
            </a:r>
            <a:r>
              <a:rPr lang="en-US" sz="2400" dirty="0" err="1" smtClean="0">
                <a:solidFill>
                  <a:schemeClr val="tx1"/>
                </a:solidFill>
                <a:latin typeface="One Stroke Script LET" pitchFamily="2" charset="0"/>
              </a:rPr>
              <a:t>Roscuro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really wants to help </a:t>
            </a:r>
            <a:r>
              <a:rPr lang="en-US" sz="2400" dirty="0" err="1" smtClean="0">
                <a:solidFill>
                  <a:schemeClr val="tx1"/>
                </a:solidFill>
                <a:latin typeface="One Stroke Script LET" pitchFamily="2" charset="0"/>
              </a:rPr>
              <a:t>Mig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become a princess 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? Why or why not?</a:t>
            </a:r>
            <a:endParaRPr lang="en-US" sz="2400" dirty="0" smtClean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(RL 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4.3)</a:t>
            </a:r>
            <a:endParaRPr lang="en-US" sz="2400" dirty="0" smtClean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3990" y="319601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29632" y="511850"/>
            <a:ext cx="4872251" cy="1269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Buddy Read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8" y="1371539"/>
            <a:ext cx="5267325" cy="525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165327"/>
            <a:ext cx="51435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704" y="511850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Teacher Read Aloud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3990" y="319601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29632" y="511850"/>
            <a:ext cx="4872251" cy="1269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Buddy Read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" y="1606437"/>
            <a:ext cx="5378143" cy="454762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75" y="638915"/>
            <a:ext cx="5752348" cy="551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704" y="511850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Teacher Read Aloud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13990" y="319601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29632" y="511850"/>
            <a:ext cx="4872251" cy="1269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Buddy Read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31" y="1537792"/>
            <a:ext cx="9131971" cy="46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66"/>
                </a:solidFill>
              </a:rPr>
              <a:t>Closure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/>
            </a:r>
            <a:br>
              <a:rPr lang="en-US" b="1" dirty="0">
                <a:solidFill>
                  <a:srgbClr val="FF0066"/>
                </a:solidFill>
              </a:rPr>
            </a:b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What do you think will happen in Book the Fourth? How will </a:t>
            </a:r>
            <a:r>
              <a:rPr lang="en-US" sz="3200" smtClean="0">
                <a:solidFill>
                  <a:schemeClr val="bg1"/>
                </a:solidFill>
                <a:latin typeface="Segoe Print" panose="02000600000000000000" pitchFamily="2" charset="0"/>
              </a:rPr>
              <a:t>this story end?</a:t>
            </a:r>
            <a:endParaRPr lang="en-US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Daily Review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RL 4.3 Describe </a:t>
            </a: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in depth a character, setting, or event</a:t>
            </a: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98" y="3919211"/>
            <a:ext cx="1656344" cy="2647319"/>
          </a:xfrm>
        </p:spPr>
      </p:pic>
      <p:sp>
        <p:nvSpPr>
          <p:cNvPr id="8" name="Rounded Rectangle 7"/>
          <p:cNvSpPr/>
          <p:nvPr/>
        </p:nvSpPr>
        <p:spPr>
          <a:xfrm>
            <a:off x="6578221" y="559678"/>
            <a:ext cx="4585648" cy="5909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Mig’s</a:t>
            </a:r>
            <a:r>
              <a:rPr lang="en-US" b="1" u="sng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Life So Far…</a:t>
            </a:r>
          </a:p>
          <a:p>
            <a:pPr algn="ctr"/>
            <a:endParaRPr lang="en-US" b="1" u="sng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First:</a:t>
            </a: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Next:</a:t>
            </a: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Then:</a:t>
            </a: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1" y="569066"/>
            <a:ext cx="3833906" cy="4952492"/>
          </a:xfrm>
        </p:spPr>
        <p:txBody>
          <a:bodyPr/>
          <a:lstStyle/>
          <a:p>
            <a:r>
              <a:rPr lang="en-US" i="0" dirty="0" smtClean="0">
                <a:solidFill>
                  <a:srgbClr val="FF0066"/>
                </a:solidFill>
              </a:rPr>
              <a:t>Vocabulary</a:t>
            </a:r>
            <a:endParaRPr lang="en-US" i="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lfactory = </a:t>
            </a:r>
            <a:r>
              <a:rPr lang="en-US" sz="3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having to do with the nose or sense of smell</a:t>
            </a:r>
            <a:endParaRPr lang="en-US" sz="3400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ominous</a:t>
            </a:r>
            <a:r>
              <a:rPr 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threatening, fearsome, scary</a:t>
            </a:r>
          </a:p>
          <a:p>
            <a:endParaRPr 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ferocious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= savagely cruel or violent</a:t>
            </a:r>
          </a:p>
          <a:p>
            <a:endParaRPr 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ragic</a:t>
            </a:r>
            <a:r>
              <a:rPr 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characterized by extreme distress or sorrow</a:t>
            </a:r>
          </a:p>
          <a:p>
            <a:endParaRPr lang="en-US" sz="3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spirations</a:t>
            </a:r>
            <a:r>
              <a:rPr lang="en-US" sz="3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= a hope or ambition of achieving something.</a:t>
            </a:r>
            <a:endParaRPr lang="en-US" sz="3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20" y="1422399"/>
            <a:ext cx="1810657" cy="135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24" y="3028110"/>
            <a:ext cx="19431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417420"/>
            <a:ext cx="2286000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1" y="569066"/>
            <a:ext cx="3833906" cy="4952492"/>
          </a:xfrm>
        </p:spPr>
        <p:txBody>
          <a:bodyPr/>
          <a:lstStyle/>
          <a:p>
            <a:r>
              <a:rPr lang="en-US" i="0" dirty="0" smtClean="0">
                <a:solidFill>
                  <a:srgbClr val="FF0066"/>
                </a:solidFill>
              </a:rPr>
              <a:t>Vocabulary</a:t>
            </a:r>
            <a:endParaRPr lang="en-US" i="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82" y="221301"/>
            <a:ext cx="5898016" cy="635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82137" y="286723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382137" y="511851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Teacher Read Aloud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371540"/>
            <a:ext cx="5162550" cy="506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59" y="511851"/>
            <a:ext cx="52292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151941" y="4106203"/>
            <a:ext cx="5153025" cy="10496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How would you feel if you were in the dungeon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? Why do think </a:t>
            </a:r>
            <a:r>
              <a:rPr lang="en-US" sz="2400" dirty="0" err="1" smtClean="0">
                <a:solidFill>
                  <a:schemeClr val="tx1"/>
                </a:solidFill>
                <a:latin typeface="One Stroke Script LET" pitchFamily="2" charset="0"/>
              </a:rPr>
              <a:t>Mig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does not feel afraid 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(RL 4.1)</a:t>
            </a:r>
            <a:endParaRPr lang="en-US" sz="2400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7704" y="286722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82137" y="511851"/>
            <a:ext cx="4872251" cy="1269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rgbClr val="FF0066"/>
                </a:solidFill>
              </a:rPr>
              <a:t>Teacher Read Aloud</a:t>
            </a:r>
            <a:r>
              <a:rPr lang="en-US" smtClean="0">
                <a:solidFill>
                  <a:srgbClr val="FF0066"/>
                </a:solidFill>
              </a:rPr>
              <a:t/>
            </a:r>
            <a:br>
              <a:rPr lang="en-US" smtClean="0">
                <a:solidFill>
                  <a:srgbClr val="FF0066"/>
                </a:solidFill>
              </a:rPr>
            </a:br>
            <a:r>
              <a:rPr lang="en-US" smtClean="0">
                <a:solidFill>
                  <a:srgbClr val="FF0066"/>
                </a:solidFill>
              </a:rPr>
              <a:t/>
            </a:r>
            <a:br>
              <a:rPr lang="en-US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6" y="1415671"/>
            <a:ext cx="5019675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66" y="716566"/>
            <a:ext cx="52197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7704" y="286722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29632" y="511850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Teacher Read Aloud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9" y="1320847"/>
            <a:ext cx="5105400" cy="4943475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27" y="511850"/>
            <a:ext cx="51339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7704" y="286722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29632" y="511850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Teacher Read Aloud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" y="1371539"/>
            <a:ext cx="4981575" cy="507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55" y="595251"/>
            <a:ext cx="5057775" cy="33147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51941" y="4106203"/>
            <a:ext cx="5153025" cy="10496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Whom do you think </a:t>
            </a:r>
            <a:r>
              <a:rPr lang="en-US" sz="2400" dirty="0" err="1" smtClean="0">
                <a:solidFill>
                  <a:schemeClr val="tx1"/>
                </a:solidFill>
                <a:latin typeface="One Stroke Script LET" pitchFamily="2" charset="0"/>
              </a:rPr>
              <a:t>Roscuro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wants to seek revenge? What do you think he will do?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(RL 4.1)</a:t>
            </a:r>
            <a:endParaRPr lang="en-US" sz="2400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7704" y="511850"/>
            <a:ext cx="4872251" cy="1269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Teacher Read Aloud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301241" y="5135495"/>
            <a:ext cx="5153025" cy="119999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Who is </a:t>
            </a:r>
            <a:r>
              <a:rPr lang="en-US" sz="2400" dirty="0" err="1" smtClean="0">
                <a:solidFill>
                  <a:schemeClr val="tx1"/>
                </a:solidFill>
                <a:latin typeface="One Stroke Script LET" pitchFamily="2" charset="0"/>
              </a:rPr>
              <a:t>Mig’s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father? </a:t>
            </a:r>
            <a:endParaRPr lang="en-US" sz="2400" dirty="0" smtClean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 (RL </a:t>
            </a:r>
            <a:r>
              <a:rPr lang="en-US" sz="2400" dirty="0" smtClean="0">
                <a:solidFill>
                  <a:schemeClr val="tx1"/>
                </a:solidFill>
                <a:latin typeface="One Stroke Script LET" pitchFamily="2" charset="0"/>
              </a:rPr>
              <a:t>4.1)</a:t>
            </a:r>
            <a:endParaRPr lang="en-US" sz="2400" dirty="0" smtClean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One Stroke Script LET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One Stroke Script LE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3990" y="319601"/>
            <a:ext cx="4872251" cy="85968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29632" y="511850"/>
            <a:ext cx="4872251" cy="1269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FF0066"/>
                </a:solidFill>
              </a:rPr>
              <a:t>Buddy Read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4" y="1451478"/>
            <a:ext cx="5133975" cy="51530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91" y="749445"/>
            <a:ext cx="51720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366</Words>
  <Application>Microsoft Office PowerPoint</Application>
  <PresentationFormat>Widescreen</PresentationFormat>
  <Paragraphs>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Schoolbook</vt:lpstr>
      <vt:lpstr>Corbel</vt:lpstr>
      <vt:lpstr>One Stroke Script LET</vt:lpstr>
      <vt:lpstr>Segoe Print</vt:lpstr>
      <vt:lpstr>Headlines</vt:lpstr>
      <vt:lpstr>  Fourth Grade ELA</vt:lpstr>
      <vt:lpstr>Daily Review  RL 4.3 Describe in depth a character, setting, or event  </vt:lpstr>
      <vt:lpstr>Vocabulary</vt:lpstr>
      <vt:lpstr>Vocabulary</vt:lpstr>
      <vt:lpstr>Teacher Read Aloud  </vt:lpstr>
      <vt:lpstr>PowerPoint Presentation</vt:lpstr>
      <vt:lpstr>Teacher Read Aloud  </vt:lpstr>
      <vt:lpstr>Teacher Read Aloud  </vt:lpstr>
      <vt:lpstr>Teacher Read Aloud  </vt:lpstr>
      <vt:lpstr>Teacher Read Aloud  </vt:lpstr>
      <vt:lpstr>Teacher Read Aloud  </vt:lpstr>
      <vt:lpstr>Teacher Read Aloud  </vt:lpstr>
      <vt:lpstr>Closure  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Grade ELA</dc:title>
  <dc:creator>Ferrell, Brittany (NVVA)</dc:creator>
  <cp:lastModifiedBy>Ferrell, Brittany (NVVA Teacher)</cp:lastModifiedBy>
  <cp:revision>81</cp:revision>
  <dcterms:created xsi:type="dcterms:W3CDTF">2016-07-19T21:35:43Z</dcterms:created>
  <dcterms:modified xsi:type="dcterms:W3CDTF">2016-09-30T02:07:18Z</dcterms:modified>
</cp:coreProperties>
</file>